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atrick Hand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font" Target="fonts/PatrickHand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png>
</file>

<file path=ppt/media/image3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35d5aea6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35d5aea6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1656cd1ae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1656cd1ae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656cd1ae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656cd1ae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9" Type="http://schemas.openxmlformats.org/officeDocument/2006/relationships/image" Target="../media/image6.jpg"/><Relationship Id="rId5" Type="http://schemas.openxmlformats.org/officeDocument/2006/relationships/image" Target="../media/image9.jpg"/><Relationship Id="rId6" Type="http://schemas.openxmlformats.org/officeDocument/2006/relationships/image" Target="../media/image10.jpg"/><Relationship Id="rId7" Type="http://schemas.openxmlformats.org/officeDocument/2006/relationships/image" Target="../media/image11.jpg"/><Relationship Id="rId8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9.jpg"/><Relationship Id="rId9" Type="http://schemas.openxmlformats.org/officeDocument/2006/relationships/image" Target="../media/image1.pn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5.jpg"/><Relationship Id="rId8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7.jpg"/><Relationship Id="rId6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52700" y="158800"/>
            <a:ext cx="8325300" cy="909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r>
              <a:rPr b="1" lang="en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2023 </a:t>
            </a:r>
            <a:r>
              <a:rPr b="1" lang="en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Outdoor Lab Summer Camp</a:t>
            </a:r>
            <a:endParaRPr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52700" y="915400"/>
            <a:ext cx="832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5 day / 4 night overnight nature camp for rising 5th - 9th graders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4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available through APS Summer School</a:t>
            </a:r>
            <a:endParaRPr sz="24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565200" y="1600275"/>
            <a:ext cx="2700300" cy="3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Platform Tents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Nature Hikes 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Survival Skills 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Night Walks 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Games &amp; Skits 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Arts &amp; Crafts 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Boating &amp; Fishing</a:t>
            </a:r>
            <a:endParaRPr sz="23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trick Hand"/>
              <a:buChar char="●"/>
            </a:pPr>
            <a:r>
              <a:rPr lang="en" sz="2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Animal Exploration </a:t>
            </a:r>
            <a:endParaRPr sz="23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30685">
            <a:off x="5614272" y="1579620"/>
            <a:ext cx="1879705" cy="158561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b="21917" l="8638" r="12682" t="0"/>
          <a:stretch/>
        </p:blipFill>
        <p:spPr>
          <a:xfrm rot="616147">
            <a:off x="1741058" y="1648145"/>
            <a:ext cx="1766980" cy="1315205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6">
            <a:alphaModFix/>
          </a:blip>
          <a:srcRect b="0" l="692" r="16860" t="0"/>
          <a:stretch/>
        </p:blipFill>
        <p:spPr>
          <a:xfrm rot="-415978">
            <a:off x="264709" y="1491712"/>
            <a:ext cx="1547479" cy="1407752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7">
            <a:alphaModFix/>
          </a:blip>
          <a:srcRect b="7580" l="0" r="0" t="22616"/>
          <a:stretch/>
        </p:blipFill>
        <p:spPr>
          <a:xfrm rot="284668">
            <a:off x="7340597" y="1484476"/>
            <a:ext cx="1584479" cy="1474647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b="0" l="59" r="477" t="0"/>
          <a:stretch/>
        </p:blipFill>
        <p:spPr>
          <a:xfrm rot="-8">
            <a:off x="6395126" y="2987703"/>
            <a:ext cx="2302044" cy="1735818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b="10677" l="4432" r="14673" t="20347"/>
          <a:stretch/>
        </p:blipFill>
        <p:spPr>
          <a:xfrm rot="25">
            <a:off x="407024" y="3053759"/>
            <a:ext cx="2826629" cy="1735806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ctrTitle"/>
          </p:nvPr>
        </p:nvSpPr>
        <p:spPr>
          <a:xfrm>
            <a:off x="752700" y="158800"/>
            <a:ext cx="8325300" cy="909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r>
              <a:rPr b="1" lang="en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2023 Outdoor Lab Summer Camp</a:t>
            </a:r>
            <a:endParaRPr b="1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447425" y="1125450"/>
            <a:ext cx="3951000" cy="40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Rising 5th &amp; 6th graders:</a:t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Session B,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July 10 - 14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Session C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, July 17 - 21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Rising 7th, 8th, &amp; 9th graders:</a:t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Session A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, June 26 - 30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Tuition: 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$718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Reduced Tuition: 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$119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252900" y="896850"/>
            <a:ext cx="4207800" cy="120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Registration Opens 6 p.m. March 3, 2023</a:t>
            </a:r>
            <a:endParaRPr b="1" sz="20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Register via Google Form at </a:t>
            </a:r>
            <a:r>
              <a:rPr b="1" lang="en" sz="2000">
                <a:solidFill>
                  <a:srgbClr val="0000FF"/>
                </a:solidFill>
                <a:latin typeface="Patrick Hand"/>
                <a:ea typeface="Patrick Hand"/>
                <a:cs typeface="Patrick Hand"/>
                <a:sym typeface="Patrick Hand"/>
              </a:rPr>
              <a:t>apsva.us/science/outdoor-lab/</a:t>
            </a:r>
            <a:endParaRPr b="1" sz="2000">
              <a:solidFill>
                <a:srgbClr val="0000FF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4">
            <a:alphaModFix/>
          </a:blip>
          <a:srcRect b="4404" l="0" r="0" t="4404"/>
          <a:stretch/>
        </p:blipFill>
        <p:spPr>
          <a:xfrm rot="-172379">
            <a:off x="195946" y="2226655"/>
            <a:ext cx="2152009" cy="147189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1" name="Google Shape;71;p14"/>
          <p:cNvSpPr txBox="1"/>
          <p:nvPr/>
        </p:nvSpPr>
        <p:spPr>
          <a:xfrm>
            <a:off x="172300" y="3911200"/>
            <a:ext cx="2199300" cy="997500"/>
          </a:xfrm>
          <a:prstGeom prst="rect">
            <a:avLst/>
          </a:prstGeom>
          <a:solidFill>
            <a:srgbClr val="2A96F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Questions?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Contact Rochelle Proctor 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rochelle.proctor@apsva.us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b="0" l="375" r="771" t="0"/>
          <a:stretch/>
        </p:blipFill>
        <p:spPr>
          <a:xfrm>
            <a:off x="2480350" y="2286325"/>
            <a:ext cx="3314350" cy="2514701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25" y="391000"/>
            <a:ext cx="1200600" cy="12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ctrTitle"/>
          </p:nvPr>
        </p:nvSpPr>
        <p:spPr>
          <a:xfrm>
            <a:off x="991650" y="238350"/>
            <a:ext cx="8228700" cy="670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68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2023 El Campamento Laboratorio al Aire Libre</a:t>
            </a:r>
            <a:endParaRPr b="1" sz="368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635625" y="760950"/>
            <a:ext cx="8625000" cy="1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Campamento de 5 días/4 noches para alumnos que entrarán a 5o a 9o grado patrocin</a:t>
            </a:r>
            <a:r>
              <a:rPr b="1" lang="en" sz="24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ad</a:t>
            </a:r>
            <a:r>
              <a:rPr b="1" lang="en" sz="24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o por La Escuela Veraniega de APS</a:t>
            </a:r>
            <a:endParaRPr b="1" sz="24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544050" y="1682550"/>
            <a:ext cx="29715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Habilidades de Supervivencia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Pesca y Navegación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Caminatas Nocturnas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Juegos y Parodias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Arte y Manualidades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Investigación de Animales</a:t>
            </a:r>
            <a:endParaRPr b="1"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-24130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atrick Hand"/>
              <a:buChar char="●"/>
            </a:pPr>
            <a:r>
              <a:rPr b="1" lang="en" sz="20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Caminatas por el Campo</a:t>
            </a:r>
            <a:endParaRPr sz="20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21917" l="8638" r="12682" t="0"/>
          <a:stretch/>
        </p:blipFill>
        <p:spPr>
          <a:xfrm rot="616152">
            <a:off x="1775454" y="1759577"/>
            <a:ext cx="1584020" cy="1179023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2" name="Google Shape;82;p15"/>
          <p:cNvPicPr preferRelativeResize="0"/>
          <p:nvPr/>
        </p:nvPicPr>
        <p:blipFill rotWithShape="1">
          <a:blip r:embed="rId5">
            <a:alphaModFix/>
          </a:blip>
          <a:srcRect b="0" l="692" r="16860" t="0"/>
          <a:stretch/>
        </p:blipFill>
        <p:spPr>
          <a:xfrm rot="-415978">
            <a:off x="264709" y="1415512"/>
            <a:ext cx="1547479" cy="1407752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3" name="Google Shape;83;p15"/>
          <p:cNvPicPr preferRelativeResize="0"/>
          <p:nvPr/>
        </p:nvPicPr>
        <p:blipFill rotWithShape="1">
          <a:blip r:embed="rId6">
            <a:alphaModFix/>
          </a:blip>
          <a:srcRect b="7580" l="0" r="0" t="22616"/>
          <a:stretch/>
        </p:blipFill>
        <p:spPr>
          <a:xfrm rot="1244139">
            <a:off x="7310410" y="1622803"/>
            <a:ext cx="1518379" cy="1413122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7">
            <a:alphaModFix/>
          </a:blip>
          <a:srcRect b="0" l="59" r="477" t="0"/>
          <a:stretch/>
        </p:blipFill>
        <p:spPr>
          <a:xfrm rot="-8">
            <a:off x="6395126" y="3140103"/>
            <a:ext cx="2302044" cy="1735818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5" name="Google Shape;85;p15"/>
          <p:cNvPicPr preferRelativeResize="0"/>
          <p:nvPr/>
        </p:nvPicPr>
        <p:blipFill rotWithShape="1">
          <a:blip r:embed="rId8">
            <a:alphaModFix/>
          </a:blip>
          <a:srcRect b="10677" l="4432" r="14673" t="20347"/>
          <a:stretch/>
        </p:blipFill>
        <p:spPr>
          <a:xfrm rot="25">
            <a:off x="407024" y="3053759"/>
            <a:ext cx="2826629" cy="1735806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6" name="Google Shape;86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351884">
            <a:off x="5719184" y="1847445"/>
            <a:ext cx="1879706" cy="15856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ctrTitle"/>
          </p:nvPr>
        </p:nvSpPr>
        <p:spPr>
          <a:xfrm>
            <a:off x="981300" y="132825"/>
            <a:ext cx="8325300" cy="78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68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2023 El Campamento Laboratorio al Aire Libre</a:t>
            </a:r>
            <a:endParaRPr sz="488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5431525" y="830500"/>
            <a:ext cx="3951000" cy="4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Alumnos que entrarán </a:t>
            </a:r>
            <a:endParaRPr b="1" i="1" sz="22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a 5o o 6o grado:</a:t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Sesión B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, 10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al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14 de julio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Sesión C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, 17 al 21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 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de julio</a:t>
            </a:r>
            <a:endParaRPr sz="6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Alumnos que entrarán</a:t>
            </a:r>
            <a:endParaRPr b="1" i="1" sz="2200">
              <a:solidFill>
                <a:srgbClr val="FFFFFF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rgbClr val="FFFFFF"/>
                </a:solidFill>
                <a:latin typeface="Patrick Hand"/>
                <a:ea typeface="Patrick Hand"/>
                <a:cs typeface="Patrick Hand"/>
                <a:sym typeface="Patrick Hand"/>
              </a:rPr>
              <a:t>a 7o, 8o o 9o grado:</a:t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Sesión A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, 26 al 30 de junio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Matrícula: 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$ 718</a:t>
            </a:r>
            <a:endParaRPr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Matrícula Reducida: </a:t>
            </a:r>
            <a:r>
              <a:rPr lang="en" sz="22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rPr>
              <a:t>$ 119</a:t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200">
              <a:solidFill>
                <a:schemeClr val="lt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1252900" y="896850"/>
            <a:ext cx="4768200" cy="74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La matrícula comienza a las 6 p.m. el viernes 3 de marzo.</a:t>
            </a:r>
            <a:endParaRPr b="1" sz="17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Matricúlese por </a:t>
            </a:r>
            <a:r>
              <a:rPr b="1" lang="en" sz="1700">
                <a:solidFill>
                  <a:srgbClr val="0000FF"/>
                </a:solidFill>
                <a:latin typeface="Patrick Hand"/>
                <a:ea typeface="Patrick Hand"/>
                <a:cs typeface="Patrick Hand"/>
                <a:sym typeface="Patrick Hand"/>
              </a:rPr>
              <a:t>apsva.us/science/outdoor-lab/</a:t>
            </a:r>
            <a:endParaRPr b="1" sz="1700">
              <a:solidFill>
                <a:srgbClr val="0000FF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172300" y="3911200"/>
            <a:ext cx="2199300" cy="997500"/>
          </a:xfrm>
          <a:prstGeom prst="rect">
            <a:avLst/>
          </a:prstGeom>
          <a:solidFill>
            <a:srgbClr val="2A96F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¿Preguntas?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Rochelle Proctor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rochelle.proctor@apsva.us</a:t>
            </a:r>
            <a:endParaRPr b="1" sz="160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25" y="391000"/>
            <a:ext cx="1200600" cy="120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 rotWithShape="1">
          <a:blip r:embed="rId5">
            <a:alphaModFix/>
          </a:blip>
          <a:srcRect b="4404" l="0" r="0" t="4404"/>
          <a:stretch/>
        </p:blipFill>
        <p:spPr>
          <a:xfrm rot="-172382">
            <a:off x="199028" y="1840872"/>
            <a:ext cx="2339417" cy="1600081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6">
            <a:alphaModFix/>
          </a:blip>
          <a:srcRect b="0" l="375" r="771" t="0"/>
          <a:stretch/>
        </p:blipFill>
        <p:spPr>
          <a:xfrm rot="450450">
            <a:off x="2480350" y="2057725"/>
            <a:ext cx="3314351" cy="2514699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